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lacial Indifference" panose="020B0604020202020204" charset="0"/>
      <p:regular r:id="rId20"/>
    </p:embeddedFont>
    <p:embeddedFont>
      <p:font typeface="Glacial Indifference Bold" panose="020B0604020202020204" charset="0"/>
      <p:regular r:id="rId21"/>
    </p:embeddedFont>
    <p:embeddedFont>
      <p:font typeface="League Spartan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54636" r="-1390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-763011"/>
            <a:ext cx="9810963" cy="7798914"/>
          </a:xfrm>
          <a:custGeom>
            <a:avLst/>
            <a:gdLst/>
            <a:ahLst/>
            <a:cxnLst/>
            <a:rect l="l" t="t" r="r" b="b"/>
            <a:pathLst>
              <a:path w="9810963" h="7798914">
                <a:moveTo>
                  <a:pt x="0" y="0"/>
                </a:moveTo>
                <a:lnTo>
                  <a:pt x="9810963" y="0"/>
                </a:lnTo>
                <a:lnTo>
                  <a:pt x="9810963" y="7798914"/>
                </a:lnTo>
                <a:lnTo>
                  <a:pt x="0" y="7798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81167" y="6321665"/>
            <a:ext cx="10983640" cy="1380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  <a:spcBef>
                <a:spcPct val="0"/>
              </a:spcBef>
            </a:pPr>
            <a:r>
              <a:rPr lang="en-US" sz="2635" spc="838">
                <a:solidFill>
                  <a:srgbClr val="FFFFFF"/>
                </a:solidFill>
                <a:latin typeface="League Spartan"/>
              </a:rPr>
              <a:t>MONITORAMENTO DE COMPUTADORES GAMERS UTILIZADOS EM CAMPEONATOS DE ESPORTS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740896" y="733234"/>
            <a:ext cx="13105774" cy="771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7"/>
              </a:lnSpc>
              <a:spcBef>
                <a:spcPct val="0"/>
              </a:spcBef>
            </a:pPr>
            <a:r>
              <a:rPr lang="en-US" sz="6300" spc="-497" dirty="0" err="1">
                <a:solidFill>
                  <a:srgbClr val="7C1DB5"/>
                </a:solidFill>
                <a:latin typeface="League Spartan"/>
              </a:rPr>
              <a:t>Inovação</a:t>
            </a:r>
            <a:r>
              <a:rPr lang="en-US" sz="6300" spc="-497" dirty="0">
                <a:solidFill>
                  <a:srgbClr val="7C1DB5"/>
                </a:solidFill>
                <a:latin typeface="League Spartan"/>
              </a:rPr>
              <a:t> - Sentinel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0896" y="838200"/>
            <a:ext cx="17259300" cy="9523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04"/>
              </a:lnSpc>
            </a:pPr>
            <a:endParaRPr dirty="0"/>
          </a:p>
          <a:p>
            <a:pPr>
              <a:lnSpc>
                <a:spcPts val="3551"/>
              </a:lnSpc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Objetivo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do Sentinel:</a:t>
            </a: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Elevar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segurança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máquinas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gamers.</a:t>
            </a:r>
          </a:p>
          <a:p>
            <a:pPr>
              <a:lnSpc>
                <a:spcPts val="3551"/>
              </a:lnSpc>
            </a:pPr>
            <a:endParaRPr lang="en-US" sz="3170" spc="-133" dirty="0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3551"/>
              </a:lnSpc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Identificação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Arquivos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Proibidos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:</a:t>
            </a: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Examina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todo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o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computador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com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critérios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rigorosos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.</a:t>
            </a: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Foca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na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detecção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arquivos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proibidos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.</a:t>
            </a:r>
          </a:p>
          <a:p>
            <a:pPr>
              <a:lnSpc>
                <a:spcPts val="3551"/>
              </a:lnSpc>
            </a:pPr>
            <a:endParaRPr lang="en-US" sz="3170" spc="-133" dirty="0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3551"/>
              </a:lnSpc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Alertas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Proativos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:</a:t>
            </a: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Emissão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imediata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alertas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por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detecção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arquivos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proibidos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.</a:t>
            </a: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Facilita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ação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rápida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contra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possíveis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ameaças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.</a:t>
            </a:r>
          </a:p>
          <a:p>
            <a:pPr>
              <a:lnSpc>
                <a:spcPts val="3551"/>
              </a:lnSpc>
            </a:pPr>
            <a:endParaRPr lang="en-US" sz="3170" spc="-133" dirty="0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3551"/>
              </a:lnSpc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Monitoramento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Dinâmico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Dispositivos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:</a:t>
            </a: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Vigilância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constante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identificando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novos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discos.</a:t>
            </a: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Alertas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instantâneos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ao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conectar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novos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dispositivos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.</a:t>
            </a:r>
          </a:p>
          <a:p>
            <a:pPr>
              <a:lnSpc>
                <a:spcPts val="3551"/>
              </a:lnSpc>
            </a:pPr>
            <a:endParaRPr lang="en-US" sz="3170" spc="-133" dirty="0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3551"/>
              </a:lnSpc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Alertas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Diretos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:</a:t>
            </a: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Emissão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instantânea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alertas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ao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encontrar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novos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discos.</a:t>
            </a: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Fornecimento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informações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cruciais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para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decisões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rápidas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.</a:t>
            </a:r>
          </a:p>
          <a:p>
            <a:pPr>
              <a:lnSpc>
                <a:spcPts val="3551"/>
              </a:lnSpc>
            </a:pPr>
            <a:endParaRPr lang="en-US" sz="3170" spc="-133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946761" y="201689"/>
            <a:ext cx="2053435" cy="2053435"/>
          </a:xfrm>
          <a:custGeom>
            <a:avLst/>
            <a:gdLst/>
            <a:ahLst/>
            <a:cxnLst/>
            <a:rect l="l" t="t" r="r" b="b"/>
            <a:pathLst>
              <a:path w="2053435" h="2053435">
                <a:moveTo>
                  <a:pt x="0" y="0"/>
                </a:moveTo>
                <a:lnTo>
                  <a:pt x="2053435" y="0"/>
                </a:lnTo>
                <a:lnTo>
                  <a:pt x="2053435" y="2053434"/>
                </a:lnTo>
                <a:lnTo>
                  <a:pt x="0" y="2053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57938" r="-1060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34852" y="2572344"/>
            <a:ext cx="17024448" cy="64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6000" spc="-318">
                <a:solidFill>
                  <a:srgbClr val="FFFFFF"/>
                </a:solidFill>
                <a:latin typeface="League Spartan"/>
              </a:rPr>
              <a:t>Demonstração da solução integrada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4852" y="4232910"/>
            <a:ext cx="10316217" cy="312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5499" spc="-291" dirty="0" err="1">
                <a:solidFill>
                  <a:srgbClr val="FFFFFF"/>
                </a:solidFill>
                <a:latin typeface="Glacial Indifference"/>
              </a:rPr>
              <a:t>Simulação</a:t>
            </a:r>
            <a:r>
              <a:rPr lang="en-US" sz="5499" spc="-29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5499" spc="-291" dirty="0" err="1">
                <a:solidFill>
                  <a:srgbClr val="FFFFFF"/>
                </a:solidFill>
                <a:latin typeface="Glacial Indifference"/>
              </a:rPr>
              <a:t>completa</a:t>
            </a:r>
            <a:r>
              <a:rPr lang="en-US" sz="5499" spc="-291" dirty="0">
                <a:solidFill>
                  <a:srgbClr val="FFFFFF"/>
                </a:solidFill>
                <a:latin typeface="Glacial Indifference"/>
              </a:rPr>
              <a:t> [</a:t>
            </a:r>
            <a:r>
              <a:rPr lang="en-US" sz="5499" spc="-291" dirty="0" err="1">
                <a:solidFill>
                  <a:srgbClr val="FFFFFF"/>
                </a:solidFill>
                <a:latin typeface="Glacial Indifference"/>
              </a:rPr>
              <a:t>ao</a:t>
            </a:r>
            <a:r>
              <a:rPr lang="en-US" sz="5499" spc="-291" dirty="0">
                <a:solidFill>
                  <a:srgbClr val="FFFFFF"/>
                </a:solidFill>
                <a:latin typeface="Glacial Indifference"/>
              </a:rPr>
              <a:t> vivo] + </a:t>
            </a:r>
            <a:r>
              <a:rPr lang="en-US" sz="5499" spc="-291" dirty="0" err="1">
                <a:solidFill>
                  <a:srgbClr val="FFFFFF"/>
                </a:solidFill>
                <a:latin typeface="Glacial Indifference"/>
              </a:rPr>
              <a:t>inovação</a:t>
            </a:r>
            <a:r>
              <a:rPr lang="en-US" sz="5499" spc="-291" dirty="0">
                <a:solidFill>
                  <a:srgbClr val="FFFFFF"/>
                </a:solidFill>
                <a:latin typeface="Glacial Indifference"/>
              </a:rPr>
              <a:t> </a:t>
            </a:r>
          </a:p>
          <a:p>
            <a:pPr>
              <a:lnSpc>
                <a:spcPts val="3959"/>
              </a:lnSpc>
            </a:pPr>
            <a:endParaRPr lang="en-US" sz="5499" spc="-291" dirty="0">
              <a:solidFill>
                <a:srgbClr val="FFFFFF"/>
              </a:solidFill>
              <a:latin typeface="Glacial Indifference"/>
            </a:endParaRPr>
          </a:p>
          <a:p>
            <a:pPr marL="0" lvl="0" indent="0">
              <a:lnSpc>
                <a:spcPts val="3959"/>
              </a:lnSpc>
              <a:spcBef>
                <a:spcPct val="0"/>
              </a:spcBef>
            </a:pPr>
            <a:r>
              <a:rPr lang="en-US" sz="5499" spc="-291" dirty="0">
                <a:solidFill>
                  <a:srgbClr val="FFFFFF"/>
                </a:solidFill>
                <a:latin typeface="Glacial Indifference"/>
              </a:rPr>
              <a:t>Dashboards + </a:t>
            </a:r>
            <a:r>
              <a:rPr lang="en-US" sz="5499" spc="-291" dirty="0" err="1">
                <a:solidFill>
                  <a:srgbClr val="FFFFFF"/>
                </a:solidFill>
                <a:latin typeface="Glacial Indifference"/>
              </a:rPr>
              <a:t>indicadores</a:t>
            </a:r>
            <a:endParaRPr lang="en-US" sz="5499" spc="-291" dirty="0">
              <a:solidFill>
                <a:srgbClr val="FFFFFF"/>
              </a:solidFill>
              <a:latin typeface="Glacial Indifference"/>
            </a:endParaRPr>
          </a:p>
          <a:p>
            <a:pPr marL="0" lvl="0" indent="0">
              <a:lnSpc>
                <a:spcPts val="3959"/>
              </a:lnSpc>
              <a:spcBef>
                <a:spcPct val="0"/>
              </a:spcBef>
            </a:pPr>
            <a:endParaRPr lang="en-US" sz="5499" spc="-291" dirty="0">
              <a:solidFill>
                <a:srgbClr val="FFFFFF"/>
              </a:solidFill>
              <a:latin typeface="Glacial Indifference"/>
            </a:endParaRPr>
          </a:p>
          <a:p>
            <a:pPr marL="0" lvl="0" indent="0">
              <a:lnSpc>
                <a:spcPts val="3959"/>
              </a:lnSpc>
              <a:spcBef>
                <a:spcPct val="0"/>
              </a:spcBef>
            </a:pPr>
            <a:endParaRPr lang="en-US" sz="5499" spc="-291" dirty="0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81167" y="281368"/>
            <a:ext cx="1695066" cy="1494664"/>
          </a:xfrm>
          <a:custGeom>
            <a:avLst/>
            <a:gdLst/>
            <a:ahLst/>
            <a:cxnLst/>
            <a:rect l="l" t="t" r="r" b="b"/>
            <a:pathLst>
              <a:path w="1695066" h="1494664">
                <a:moveTo>
                  <a:pt x="0" y="0"/>
                </a:moveTo>
                <a:lnTo>
                  <a:pt x="1695066" y="0"/>
                </a:lnTo>
                <a:lnTo>
                  <a:pt x="1695066" y="1494664"/>
                </a:lnTo>
                <a:lnTo>
                  <a:pt x="0" y="1494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99" b="-134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718800" y="0"/>
            <a:ext cx="7569200" cy="10287000"/>
          </a:xfrm>
          <a:custGeom>
            <a:avLst/>
            <a:gdLst/>
            <a:ahLst/>
            <a:cxnLst/>
            <a:rect l="l" t="t" r="r" b="b"/>
            <a:pathLst>
              <a:path w="7569200" h="10287000">
                <a:moveTo>
                  <a:pt x="0" y="0"/>
                </a:moveTo>
                <a:lnTo>
                  <a:pt x="7569200" y="0"/>
                </a:lnTo>
                <a:lnTo>
                  <a:pt x="75692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989" r="-6786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651569" y="0"/>
            <a:ext cx="11532564" cy="10287000"/>
          </a:xfrm>
          <a:custGeom>
            <a:avLst/>
            <a:gdLst/>
            <a:ahLst/>
            <a:cxnLst/>
            <a:rect l="l" t="t" r="r" b="b"/>
            <a:pathLst>
              <a:path w="11532564" h="10287000">
                <a:moveTo>
                  <a:pt x="0" y="0"/>
                </a:moveTo>
                <a:lnTo>
                  <a:pt x="11532564" y="0"/>
                </a:lnTo>
                <a:lnTo>
                  <a:pt x="115325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104" r="-115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-538295" y="2222213"/>
            <a:ext cx="9962099" cy="910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49512" lvl="2" indent="-516504" algn="l">
              <a:lnSpc>
                <a:spcPts val="4019"/>
              </a:lnSpc>
              <a:buFont typeface="Arial"/>
              <a:buChar char="⚬"/>
            </a:pPr>
            <a:r>
              <a:rPr lang="en-US" sz="3588" spc="-71" dirty="0" err="1">
                <a:solidFill>
                  <a:srgbClr val="000000"/>
                </a:solidFill>
                <a:latin typeface="Glacial Indifference"/>
              </a:rPr>
              <a:t>Aprendizado</a:t>
            </a:r>
            <a:r>
              <a:rPr lang="en-US" sz="3588" spc="-7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588" spc="-71" dirty="0" err="1">
                <a:solidFill>
                  <a:srgbClr val="000000"/>
                </a:solidFill>
                <a:latin typeface="Glacial Indifference"/>
              </a:rPr>
              <a:t>técnico</a:t>
            </a:r>
            <a:r>
              <a:rPr lang="en-US" sz="3588" spc="-71" dirty="0">
                <a:solidFill>
                  <a:srgbClr val="000000"/>
                </a:solidFill>
                <a:latin typeface="Glacial Indifference"/>
              </a:rPr>
              <a:t>.</a:t>
            </a:r>
          </a:p>
          <a:p>
            <a:pPr algn="l">
              <a:lnSpc>
                <a:spcPts val="4019"/>
              </a:lnSpc>
            </a:pPr>
            <a:endParaRPr lang="en-US" sz="3588" spc="-71" dirty="0">
              <a:solidFill>
                <a:srgbClr val="000000"/>
              </a:solidFill>
              <a:latin typeface="Glacial Indifference"/>
            </a:endParaRPr>
          </a:p>
          <a:p>
            <a:pPr marL="1549512" lvl="2" indent="-516504" algn="l">
              <a:lnSpc>
                <a:spcPts val="4019"/>
              </a:lnSpc>
              <a:buFont typeface="Arial"/>
              <a:buChar char="⚬"/>
            </a:pP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Fortalecimento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da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colaboração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e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comunicação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para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superar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desafios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técnicos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.</a:t>
            </a:r>
          </a:p>
          <a:p>
            <a:pPr algn="l">
              <a:lnSpc>
                <a:spcPts val="4019"/>
              </a:lnSpc>
            </a:pPr>
            <a:endParaRPr lang="en-US" sz="3588" u="none" strike="noStrike" spc="-71" dirty="0">
              <a:solidFill>
                <a:srgbClr val="000000"/>
              </a:solidFill>
              <a:latin typeface="Glacial Indifference"/>
            </a:endParaRPr>
          </a:p>
          <a:p>
            <a:pPr marL="1549512" lvl="2" indent="-516504" algn="l">
              <a:lnSpc>
                <a:spcPts val="4019"/>
              </a:lnSpc>
              <a:buFont typeface="Arial"/>
              <a:buChar char="⚬"/>
            </a:pP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Adaptação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a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imprevistos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,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promovendo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resiliência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e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agilidade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na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resolução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problemas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.</a:t>
            </a:r>
          </a:p>
          <a:p>
            <a:pPr algn="l">
              <a:lnSpc>
                <a:spcPts val="4019"/>
              </a:lnSpc>
            </a:pPr>
            <a:endParaRPr lang="en-US" sz="3588" u="none" strike="noStrike" spc="-71" dirty="0">
              <a:solidFill>
                <a:srgbClr val="000000"/>
              </a:solidFill>
              <a:latin typeface="Glacial Indifference"/>
            </a:endParaRPr>
          </a:p>
          <a:p>
            <a:pPr marL="1549512" lvl="2" indent="-516504" algn="l">
              <a:lnSpc>
                <a:spcPts val="4019"/>
              </a:lnSpc>
              <a:buFont typeface="Arial"/>
              <a:buChar char="⚬"/>
            </a:pP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Gerenciamento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do tempo e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planejamento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.</a:t>
            </a:r>
          </a:p>
          <a:p>
            <a:pPr algn="l">
              <a:lnSpc>
                <a:spcPts val="4019"/>
              </a:lnSpc>
            </a:pPr>
            <a:endParaRPr lang="en-US" sz="3588" u="none" strike="noStrike" spc="-71" dirty="0">
              <a:solidFill>
                <a:srgbClr val="000000"/>
              </a:solidFill>
              <a:latin typeface="Glacial Indifference"/>
            </a:endParaRPr>
          </a:p>
          <a:p>
            <a:pPr marL="1549512" lvl="2" indent="-516504" algn="l">
              <a:lnSpc>
                <a:spcPts val="4019"/>
              </a:lnSpc>
              <a:buFont typeface="Arial"/>
              <a:buChar char="⚬"/>
            </a:pP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Crescimento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e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desenvolvimento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profissional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e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pessoal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.</a:t>
            </a:r>
          </a:p>
          <a:p>
            <a:pPr algn="l">
              <a:lnSpc>
                <a:spcPts val="4019"/>
              </a:lnSpc>
            </a:pPr>
            <a:endParaRPr lang="en-US" sz="3588" u="none" strike="noStrike" spc="-71" dirty="0">
              <a:solidFill>
                <a:srgbClr val="000000"/>
              </a:solidFill>
              <a:latin typeface="Glacial Indifference"/>
            </a:endParaRPr>
          </a:p>
          <a:p>
            <a:pPr algn="l">
              <a:lnSpc>
                <a:spcPts val="4019"/>
              </a:lnSpc>
            </a:pPr>
            <a:endParaRPr lang="en-US" sz="3588" u="none" strike="noStrike" spc="-71" dirty="0">
              <a:solidFill>
                <a:srgbClr val="000000"/>
              </a:solidFill>
              <a:latin typeface="Glacial Indifference"/>
            </a:endParaRPr>
          </a:p>
          <a:p>
            <a:pPr algn="l">
              <a:lnSpc>
                <a:spcPts val="4019"/>
              </a:lnSpc>
            </a:pPr>
            <a:endParaRPr lang="en-US" sz="3588" u="none" strike="noStrike" spc="-71" dirty="0">
              <a:solidFill>
                <a:srgbClr val="000000"/>
              </a:solidFill>
              <a:latin typeface="Glacial Indifference"/>
            </a:endParaRPr>
          </a:p>
          <a:p>
            <a:pPr marL="0" lvl="0" indent="0" algn="l">
              <a:lnSpc>
                <a:spcPts val="4019"/>
              </a:lnSpc>
            </a:pPr>
            <a:endParaRPr lang="en-US" sz="3588" u="none" strike="noStrike" spc="-71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52341" y="736029"/>
            <a:ext cx="7580828" cy="775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695"/>
              </a:lnSpc>
              <a:spcBef>
                <a:spcPct val="0"/>
              </a:spcBef>
            </a:pPr>
            <a:r>
              <a:rPr lang="en-US" sz="6399" spc="-505" dirty="0" err="1">
                <a:solidFill>
                  <a:srgbClr val="7C1DB5"/>
                </a:solidFill>
                <a:latin typeface="League Spartan"/>
              </a:rPr>
              <a:t>Aprendizado</a:t>
            </a:r>
            <a:endParaRPr lang="en-US" sz="6399" spc="-505" dirty="0">
              <a:solidFill>
                <a:srgbClr val="7C1DB5"/>
              </a:solidFill>
              <a:latin typeface="League Spart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351817" y="2336242"/>
            <a:ext cx="13584366" cy="681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9"/>
              </a:lnSpc>
            </a:pPr>
            <a:endParaRPr/>
          </a:p>
          <a:p>
            <a:pPr algn="ctr">
              <a:lnSpc>
                <a:spcPts val="4129"/>
              </a:lnSpc>
            </a:pPr>
            <a:r>
              <a:rPr lang="en-US" sz="3499" spc="59">
                <a:solidFill>
                  <a:srgbClr val="000000"/>
                </a:solidFill>
                <a:latin typeface="Glacial Indifference"/>
              </a:rPr>
              <a:t>Agra</a:t>
            </a:r>
            <a:r>
              <a:rPr lang="en-US" sz="3499" u="none" strike="noStrike" spc="59">
                <a:solidFill>
                  <a:srgbClr val="000000"/>
                </a:solidFill>
                <a:latin typeface="Glacial Indifference"/>
              </a:rPr>
              <a:t>decemos sinceramente aos dedicados membros da equipe pelo esforço exemplar e colaboração constante.</a:t>
            </a:r>
          </a:p>
          <a:p>
            <a:pPr algn="ctr">
              <a:lnSpc>
                <a:spcPts val="4129"/>
              </a:lnSpc>
            </a:pPr>
            <a:endParaRPr lang="en-US" sz="3499" u="none" strike="noStrike" spc="59">
              <a:solidFill>
                <a:srgbClr val="000000"/>
              </a:solidFill>
              <a:latin typeface="Glacial Indifference"/>
            </a:endParaRPr>
          </a:p>
          <a:p>
            <a:pPr algn="ctr">
              <a:lnSpc>
                <a:spcPts val="4129"/>
              </a:lnSpc>
            </a:pPr>
            <a:endParaRPr lang="en-US" sz="3499" u="none" strike="noStrike" spc="59">
              <a:solidFill>
                <a:srgbClr val="000000"/>
              </a:solidFill>
              <a:latin typeface="Glacial Indifference"/>
            </a:endParaRPr>
          </a:p>
          <a:p>
            <a:pPr algn="ctr">
              <a:lnSpc>
                <a:spcPts val="4129"/>
              </a:lnSpc>
            </a:pPr>
            <a:r>
              <a:rPr lang="en-US" sz="3499" u="none" strike="noStrike" spc="59">
                <a:solidFill>
                  <a:srgbClr val="000000"/>
                </a:solidFill>
                <a:latin typeface="Glacial Indifference"/>
              </a:rPr>
              <a:t>Expressamos nossa gratidão aos professores, cuja orientação valiosa foi fundamental para o sucesso do projeto.</a:t>
            </a:r>
          </a:p>
          <a:p>
            <a:pPr algn="ctr">
              <a:lnSpc>
                <a:spcPts val="4129"/>
              </a:lnSpc>
            </a:pPr>
            <a:endParaRPr lang="en-US" sz="3499" u="none" strike="noStrike" spc="59">
              <a:solidFill>
                <a:srgbClr val="000000"/>
              </a:solidFill>
              <a:latin typeface="Glacial Indifference"/>
            </a:endParaRPr>
          </a:p>
          <a:p>
            <a:pPr algn="ctr">
              <a:lnSpc>
                <a:spcPts val="4129"/>
              </a:lnSpc>
            </a:pPr>
            <a:endParaRPr lang="en-US" sz="3499" u="none" strike="noStrike" spc="59">
              <a:solidFill>
                <a:srgbClr val="000000"/>
              </a:solidFill>
              <a:latin typeface="Glacial Indifference"/>
            </a:endParaRPr>
          </a:p>
          <a:p>
            <a:pPr algn="ctr">
              <a:lnSpc>
                <a:spcPts val="4129"/>
              </a:lnSpc>
            </a:pPr>
            <a:r>
              <a:rPr lang="en-US" sz="3499" u="none" strike="noStrike" spc="59">
                <a:solidFill>
                  <a:srgbClr val="000000"/>
                </a:solidFill>
                <a:latin typeface="Glacial Indifference"/>
              </a:rPr>
              <a:t>Estendemos nossos agradecimentos a todos os participantes presentes na apresentação, enriquecendo o diálogo e a experiência compartilhada.</a:t>
            </a:r>
          </a:p>
          <a:p>
            <a:pPr marL="0" lvl="0" indent="0" algn="ctr">
              <a:lnSpc>
                <a:spcPts val="4129"/>
              </a:lnSpc>
            </a:pPr>
            <a:endParaRPr lang="en-US" sz="3499" u="none" strike="noStrike" spc="59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81167" y="281368"/>
            <a:ext cx="1695066" cy="1494664"/>
          </a:xfrm>
          <a:custGeom>
            <a:avLst/>
            <a:gdLst/>
            <a:ahLst/>
            <a:cxnLst/>
            <a:rect l="l" t="t" r="r" b="b"/>
            <a:pathLst>
              <a:path w="1695066" h="1494664">
                <a:moveTo>
                  <a:pt x="0" y="0"/>
                </a:moveTo>
                <a:lnTo>
                  <a:pt x="1695066" y="0"/>
                </a:lnTo>
                <a:lnTo>
                  <a:pt x="1695066" y="1494664"/>
                </a:lnTo>
                <a:lnTo>
                  <a:pt x="0" y="1494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0" y="736029"/>
            <a:ext cx="18288000" cy="775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95"/>
              </a:lnSpc>
              <a:spcBef>
                <a:spcPct val="0"/>
              </a:spcBef>
            </a:pPr>
            <a:r>
              <a:rPr lang="en-US" sz="6399" spc="-505">
                <a:solidFill>
                  <a:srgbClr val="7C1DB5"/>
                </a:solidFill>
                <a:latin typeface="League Spartan"/>
              </a:rPr>
              <a:t>Agradecimentos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54636" r="-1390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493614" y="4023431"/>
            <a:ext cx="9575467" cy="3096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8"/>
              </a:lnSpc>
            </a:pPr>
            <a:r>
              <a:rPr lang="en-US" sz="6170" spc="1962">
                <a:solidFill>
                  <a:srgbClr val="FFFFFF"/>
                </a:solidFill>
                <a:latin typeface="Glacial Indifference Bold"/>
              </a:rPr>
              <a:t>OBRIGADO</a:t>
            </a:r>
          </a:p>
          <a:p>
            <a:pPr algn="ctr">
              <a:lnSpc>
                <a:spcPts val="7500"/>
              </a:lnSpc>
            </a:pPr>
            <a:r>
              <a:rPr lang="en-US" sz="5357" spc="1703">
                <a:solidFill>
                  <a:srgbClr val="FFFFFF"/>
                </a:solidFill>
                <a:latin typeface="Glacial Indifference Bold"/>
              </a:rPr>
              <a:t> PELA </a:t>
            </a:r>
          </a:p>
          <a:p>
            <a:pPr algn="ctr">
              <a:lnSpc>
                <a:spcPts val="8638"/>
              </a:lnSpc>
              <a:spcBef>
                <a:spcPct val="0"/>
              </a:spcBef>
            </a:pPr>
            <a:r>
              <a:rPr lang="en-US" sz="6170" spc="1962">
                <a:solidFill>
                  <a:srgbClr val="FFFFFF"/>
                </a:solidFill>
                <a:latin typeface="Glacial Indifference Bold"/>
              </a:rPr>
              <a:t>ATENÇÃO!</a:t>
            </a:r>
          </a:p>
        </p:txBody>
      </p:sp>
      <p:sp>
        <p:nvSpPr>
          <p:cNvPr id="4" name="Freeform 4"/>
          <p:cNvSpPr/>
          <p:nvPr/>
        </p:nvSpPr>
        <p:spPr>
          <a:xfrm>
            <a:off x="-177110" y="-543570"/>
            <a:ext cx="5901016" cy="4690825"/>
          </a:xfrm>
          <a:custGeom>
            <a:avLst/>
            <a:gdLst/>
            <a:ahLst/>
            <a:cxnLst/>
            <a:rect l="l" t="t" r="r" b="b"/>
            <a:pathLst>
              <a:path w="5901016" h="4690825">
                <a:moveTo>
                  <a:pt x="0" y="0"/>
                </a:moveTo>
                <a:lnTo>
                  <a:pt x="5901015" y="0"/>
                </a:lnTo>
                <a:lnTo>
                  <a:pt x="5901015" y="4690826"/>
                </a:lnTo>
                <a:lnTo>
                  <a:pt x="0" y="4690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253843" y="8580687"/>
            <a:ext cx="13639697" cy="1355226"/>
          </a:xfrm>
          <a:custGeom>
            <a:avLst/>
            <a:gdLst/>
            <a:ahLst/>
            <a:cxnLst/>
            <a:rect l="l" t="t" r="r" b="b"/>
            <a:pathLst>
              <a:path w="13639697" h="1355226">
                <a:moveTo>
                  <a:pt x="0" y="0"/>
                </a:moveTo>
                <a:lnTo>
                  <a:pt x="13639698" y="0"/>
                </a:lnTo>
                <a:lnTo>
                  <a:pt x="13639698" y="1355226"/>
                </a:lnTo>
                <a:lnTo>
                  <a:pt x="0" y="1355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0" y="88900"/>
            <a:ext cx="18288000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74"/>
              </a:lnSpc>
            </a:pPr>
            <a:r>
              <a:rPr lang="en-US" sz="6249" spc="106">
                <a:solidFill>
                  <a:srgbClr val="7C1DB5"/>
                </a:solidFill>
                <a:latin typeface="League Spartan"/>
              </a:rPr>
              <a:t>Conheça a equipe</a:t>
            </a:r>
          </a:p>
        </p:txBody>
      </p:sp>
      <p:sp>
        <p:nvSpPr>
          <p:cNvPr id="4" name="Freeform 4"/>
          <p:cNvSpPr/>
          <p:nvPr/>
        </p:nvSpPr>
        <p:spPr>
          <a:xfrm>
            <a:off x="181167" y="281368"/>
            <a:ext cx="1695066" cy="1494664"/>
          </a:xfrm>
          <a:custGeom>
            <a:avLst/>
            <a:gdLst/>
            <a:ahLst/>
            <a:cxnLst/>
            <a:rect l="l" t="t" r="r" b="b"/>
            <a:pathLst>
              <a:path w="1695066" h="1494664">
                <a:moveTo>
                  <a:pt x="0" y="0"/>
                </a:moveTo>
                <a:lnTo>
                  <a:pt x="1695066" y="0"/>
                </a:lnTo>
                <a:lnTo>
                  <a:pt x="1695066" y="1494664"/>
                </a:lnTo>
                <a:lnTo>
                  <a:pt x="0" y="1494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611533" y="1583751"/>
            <a:ext cx="3207181" cy="3207181"/>
          </a:xfrm>
          <a:custGeom>
            <a:avLst/>
            <a:gdLst/>
            <a:ahLst/>
            <a:cxnLst/>
            <a:rect l="l" t="t" r="r" b="b"/>
            <a:pathLst>
              <a:path w="3207181" h="3207181">
                <a:moveTo>
                  <a:pt x="0" y="0"/>
                </a:moveTo>
                <a:lnTo>
                  <a:pt x="3207182" y="0"/>
                </a:lnTo>
                <a:lnTo>
                  <a:pt x="3207182" y="3207181"/>
                </a:lnTo>
                <a:lnTo>
                  <a:pt x="0" y="3207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7800040" y="1583751"/>
            <a:ext cx="3207181" cy="3207181"/>
          </a:xfrm>
          <a:custGeom>
            <a:avLst/>
            <a:gdLst/>
            <a:ahLst/>
            <a:cxnLst/>
            <a:rect l="l" t="t" r="r" b="b"/>
            <a:pathLst>
              <a:path w="3207181" h="3207181">
                <a:moveTo>
                  <a:pt x="0" y="0"/>
                </a:moveTo>
                <a:lnTo>
                  <a:pt x="3207181" y="0"/>
                </a:lnTo>
                <a:lnTo>
                  <a:pt x="3207181" y="3207181"/>
                </a:lnTo>
                <a:lnTo>
                  <a:pt x="0" y="3207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3988546" y="1583751"/>
            <a:ext cx="3207181" cy="3207181"/>
          </a:xfrm>
          <a:custGeom>
            <a:avLst/>
            <a:gdLst/>
            <a:ahLst/>
            <a:cxnLst/>
            <a:rect l="l" t="t" r="r" b="b"/>
            <a:pathLst>
              <a:path w="3207181" h="3207181">
                <a:moveTo>
                  <a:pt x="0" y="0"/>
                </a:moveTo>
                <a:lnTo>
                  <a:pt x="3207181" y="0"/>
                </a:lnTo>
                <a:lnTo>
                  <a:pt x="3207181" y="3207181"/>
                </a:lnTo>
                <a:lnTo>
                  <a:pt x="0" y="32071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4427249" y="5891345"/>
            <a:ext cx="3372790" cy="3366955"/>
          </a:xfrm>
          <a:custGeom>
            <a:avLst/>
            <a:gdLst/>
            <a:ahLst/>
            <a:cxnLst/>
            <a:rect l="l" t="t" r="r" b="b"/>
            <a:pathLst>
              <a:path w="3372790" h="3366955">
                <a:moveTo>
                  <a:pt x="0" y="0"/>
                </a:moveTo>
                <a:lnTo>
                  <a:pt x="3372791" y="0"/>
                </a:lnTo>
                <a:lnTo>
                  <a:pt x="3372791" y="3366955"/>
                </a:lnTo>
                <a:lnTo>
                  <a:pt x="0" y="33669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1007221" y="5885510"/>
            <a:ext cx="3372790" cy="3372790"/>
          </a:xfrm>
          <a:custGeom>
            <a:avLst/>
            <a:gdLst/>
            <a:ahLst/>
            <a:cxnLst/>
            <a:rect l="l" t="t" r="r" b="b"/>
            <a:pathLst>
              <a:path w="3372790" h="3372790">
                <a:moveTo>
                  <a:pt x="0" y="0"/>
                </a:moveTo>
                <a:lnTo>
                  <a:pt x="3372790" y="0"/>
                </a:lnTo>
                <a:lnTo>
                  <a:pt x="3372790" y="3372790"/>
                </a:lnTo>
                <a:lnTo>
                  <a:pt x="0" y="33727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AutoShape 10"/>
          <p:cNvSpPr/>
          <p:nvPr/>
        </p:nvSpPr>
        <p:spPr>
          <a:xfrm flipV="1">
            <a:off x="1611420" y="5479991"/>
            <a:ext cx="3207181" cy="19050"/>
          </a:xfrm>
          <a:prstGeom prst="line">
            <a:avLst/>
          </a:prstGeom>
          <a:ln w="38100" cap="flat">
            <a:solidFill>
              <a:srgbClr val="7C1DB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1" name="AutoShape 11"/>
          <p:cNvSpPr/>
          <p:nvPr/>
        </p:nvSpPr>
        <p:spPr>
          <a:xfrm flipV="1">
            <a:off x="7799926" y="5518091"/>
            <a:ext cx="3207181" cy="19050"/>
          </a:xfrm>
          <a:prstGeom prst="line">
            <a:avLst/>
          </a:prstGeom>
          <a:ln w="38100" cap="flat">
            <a:solidFill>
              <a:srgbClr val="7C1DB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2" name="AutoShape 12"/>
          <p:cNvSpPr/>
          <p:nvPr/>
        </p:nvSpPr>
        <p:spPr>
          <a:xfrm flipV="1">
            <a:off x="13988659" y="5527616"/>
            <a:ext cx="3207181" cy="19050"/>
          </a:xfrm>
          <a:prstGeom prst="line">
            <a:avLst/>
          </a:prstGeom>
          <a:ln w="38100" cap="flat">
            <a:solidFill>
              <a:srgbClr val="7C1DB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3" name="AutoShape 13"/>
          <p:cNvSpPr/>
          <p:nvPr/>
        </p:nvSpPr>
        <p:spPr>
          <a:xfrm flipV="1">
            <a:off x="4592745" y="9960479"/>
            <a:ext cx="3207181" cy="19050"/>
          </a:xfrm>
          <a:prstGeom prst="line">
            <a:avLst/>
          </a:prstGeom>
          <a:ln w="38100" cap="flat">
            <a:solidFill>
              <a:srgbClr val="7C1DB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4" name="AutoShape 14"/>
          <p:cNvSpPr/>
          <p:nvPr/>
        </p:nvSpPr>
        <p:spPr>
          <a:xfrm flipV="1">
            <a:off x="11172717" y="9922380"/>
            <a:ext cx="3207181" cy="19050"/>
          </a:xfrm>
          <a:prstGeom prst="line">
            <a:avLst/>
          </a:prstGeom>
          <a:ln w="38100" cap="flat">
            <a:solidFill>
              <a:srgbClr val="7C1DB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5" name="TextBox 15"/>
          <p:cNvSpPr txBox="1"/>
          <p:nvPr/>
        </p:nvSpPr>
        <p:spPr>
          <a:xfrm>
            <a:off x="-463896" y="5102129"/>
            <a:ext cx="7358039" cy="377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67"/>
              </a:lnSpc>
            </a:pPr>
            <a:r>
              <a:rPr lang="en-US" sz="2514" spc="42">
                <a:solidFill>
                  <a:srgbClr val="000000"/>
                </a:solidFill>
                <a:latin typeface="League Spartan"/>
              </a:rPr>
              <a:t>Guilherme Quadros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24610" y="5102129"/>
            <a:ext cx="7358039" cy="377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67"/>
              </a:lnSpc>
            </a:pPr>
            <a:r>
              <a:rPr lang="en-US" sz="2514" spc="42">
                <a:solidFill>
                  <a:srgbClr val="000000"/>
                </a:solidFill>
                <a:latin typeface="League Spartan"/>
              </a:rPr>
              <a:t>Gustavo Lopes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12096" y="5159279"/>
            <a:ext cx="7358039" cy="377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67"/>
              </a:lnSpc>
            </a:pPr>
            <a:r>
              <a:rPr lang="en-US" sz="2514" spc="42">
                <a:solidFill>
                  <a:srgbClr val="000000"/>
                </a:solidFill>
                <a:latin typeface="League Spartan"/>
              </a:rPr>
              <a:t>Kauã Juhrs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34625" y="9544518"/>
            <a:ext cx="7358039" cy="377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67"/>
              </a:lnSpc>
            </a:pPr>
            <a:r>
              <a:rPr lang="en-US" sz="2514" spc="42">
                <a:solidFill>
                  <a:srgbClr val="000000"/>
                </a:solidFill>
                <a:latin typeface="League Spartan"/>
              </a:rPr>
              <a:t>Thiago Biazon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44000" y="9544518"/>
            <a:ext cx="7358039" cy="377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67"/>
              </a:lnSpc>
            </a:pPr>
            <a:r>
              <a:rPr lang="en-US" sz="2514" spc="42">
                <a:solidFill>
                  <a:srgbClr val="000000"/>
                </a:solidFill>
                <a:latin typeface="League Spartan"/>
              </a:rPr>
              <a:t>Vitor Ramos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99" b="-134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718800" y="0"/>
            <a:ext cx="7569200" cy="10287000"/>
          </a:xfrm>
          <a:custGeom>
            <a:avLst/>
            <a:gdLst/>
            <a:ahLst/>
            <a:cxnLst/>
            <a:rect l="l" t="t" r="r" b="b"/>
            <a:pathLst>
              <a:path w="7569200" h="10287000">
                <a:moveTo>
                  <a:pt x="0" y="0"/>
                </a:moveTo>
                <a:lnTo>
                  <a:pt x="7569200" y="0"/>
                </a:lnTo>
                <a:lnTo>
                  <a:pt x="75692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989" r="-6786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718800" y="0"/>
            <a:ext cx="7569200" cy="5288393"/>
          </a:xfrm>
          <a:custGeom>
            <a:avLst/>
            <a:gdLst/>
            <a:ahLst/>
            <a:cxnLst/>
            <a:rect l="l" t="t" r="r" b="b"/>
            <a:pathLst>
              <a:path w="7569200" h="5288393">
                <a:moveTo>
                  <a:pt x="0" y="0"/>
                </a:moveTo>
                <a:lnTo>
                  <a:pt x="7569200" y="0"/>
                </a:lnTo>
                <a:lnTo>
                  <a:pt x="7569200" y="5288393"/>
                </a:lnTo>
                <a:lnTo>
                  <a:pt x="0" y="5288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42" r="-2642" b="-40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0718800" y="5288393"/>
            <a:ext cx="7569200" cy="4998607"/>
          </a:xfrm>
          <a:custGeom>
            <a:avLst/>
            <a:gdLst/>
            <a:ahLst/>
            <a:cxnLst/>
            <a:rect l="l" t="t" r="r" b="b"/>
            <a:pathLst>
              <a:path w="7569200" h="4998607">
                <a:moveTo>
                  <a:pt x="0" y="0"/>
                </a:moveTo>
                <a:lnTo>
                  <a:pt x="7569200" y="0"/>
                </a:lnTo>
                <a:lnTo>
                  <a:pt x="7569200" y="4998607"/>
                </a:lnTo>
                <a:lnTo>
                  <a:pt x="0" y="49986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447" t="-1057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590253" y="2672772"/>
            <a:ext cx="9695916" cy="407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363"/>
              </a:lnSpc>
            </a:pP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Solução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 (app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cliente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 e app web) para o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monitoramento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componentes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sistemas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operacionais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,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utilizando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os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conceitos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 do ITIL de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Monitoramento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Serviços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,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Gestão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Incidentes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 e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Gestão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Problemas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0253" y="899430"/>
            <a:ext cx="9888197" cy="769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562"/>
              </a:lnSpc>
              <a:spcBef>
                <a:spcPct val="0"/>
              </a:spcBef>
            </a:pPr>
            <a:r>
              <a:rPr lang="en-US" sz="6249" spc="-493" dirty="0" err="1">
                <a:solidFill>
                  <a:srgbClr val="7C1DB5"/>
                </a:solidFill>
                <a:latin typeface="League Spartan"/>
              </a:rPr>
              <a:t>Escopo</a:t>
            </a:r>
            <a:r>
              <a:rPr lang="en-US" sz="6249" spc="-493" dirty="0">
                <a:solidFill>
                  <a:srgbClr val="7C1DB5"/>
                </a:solidFill>
                <a:latin typeface="League Spartan"/>
              </a:rPr>
              <a:t> do </a:t>
            </a:r>
            <a:r>
              <a:rPr lang="en-US" sz="6249" spc="-493" dirty="0" err="1">
                <a:solidFill>
                  <a:srgbClr val="7C1DB5"/>
                </a:solidFill>
                <a:latin typeface="League Spartan"/>
              </a:rPr>
              <a:t>projeto</a:t>
            </a:r>
            <a:endParaRPr lang="en-US" sz="6249" spc="-493" dirty="0">
              <a:solidFill>
                <a:srgbClr val="7C1DB5"/>
              </a:solidFill>
              <a:latin typeface="League Spart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99" b="-134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510152" y="0"/>
            <a:ext cx="4777848" cy="10287000"/>
          </a:xfrm>
          <a:custGeom>
            <a:avLst/>
            <a:gdLst/>
            <a:ahLst/>
            <a:cxnLst/>
            <a:rect l="l" t="t" r="r" b="b"/>
            <a:pathLst>
              <a:path w="4777848" h="10287000">
                <a:moveTo>
                  <a:pt x="0" y="0"/>
                </a:moveTo>
                <a:lnTo>
                  <a:pt x="4777848" y="0"/>
                </a:lnTo>
                <a:lnTo>
                  <a:pt x="4777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816848" y="733235"/>
            <a:ext cx="8327152" cy="771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607"/>
              </a:lnSpc>
              <a:spcBef>
                <a:spcPct val="0"/>
              </a:spcBef>
            </a:pPr>
            <a:r>
              <a:rPr lang="en-US" sz="6300" spc="-497" dirty="0" err="1">
                <a:solidFill>
                  <a:srgbClr val="7C1DB5"/>
                </a:solidFill>
                <a:latin typeface="League Spartan"/>
              </a:rPr>
              <a:t>Contextualização</a:t>
            </a:r>
            <a:endParaRPr lang="en-US" sz="6300" spc="-497" dirty="0">
              <a:solidFill>
                <a:srgbClr val="7C1DB5"/>
              </a:solidFill>
              <a:latin typeface="League Spart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788077"/>
            <a:ext cx="11578382" cy="8681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2490" lvl="1" indent="-396245" algn="just">
              <a:lnSpc>
                <a:spcPts val="4111"/>
              </a:lnSpc>
              <a:buFont typeface="Arial"/>
              <a:buChar char="•"/>
            </a:pPr>
            <a:r>
              <a:rPr lang="en-US" sz="3670" spc="-73">
                <a:solidFill>
                  <a:srgbClr val="000000"/>
                </a:solidFill>
                <a:latin typeface="Glacial Indifference"/>
              </a:rPr>
              <a:t>O que é o eSports?</a:t>
            </a:r>
          </a:p>
          <a:p>
            <a:pPr algn="just">
              <a:lnSpc>
                <a:spcPts val="4111"/>
              </a:lnSpc>
            </a:pPr>
            <a:endParaRPr lang="en-US" sz="3670" spc="-73">
              <a:solidFill>
                <a:srgbClr val="000000"/>
              </a:solidFill>
              <a:latin typeface="Glacial Indifference"/>
            </a:endParaRPr>
          </a:p>
          <a:p>
            <a:pPr marL="792490" lvl="1" indent="-396245" algn="just">
              <a:lnSpc>
                <a:spcPts val="4111"/>
              </a:lnSpc>
              <a:buFont typeface="Arial"/>
              <a:buChar char="•"/>
            </a:pPr>
            <a:r>
              <a:rPr lang="en-US" sz="3670" spc="-73">
                <a:solidFill>
                  <a:srgbClr val="000000"/>
                </a:solidFill>
                <a:latin typeface="Glacial Indifference"/>
              </a:rPr>
              <a:t>A relevância dos eSports</a:t>
            </a:r>
          </a:p>
          <a:p>
            <a:pPr algn="just">
              <a:lnSpc>
                <a:spcPts val="4111"/>
              </a:lnSpc>
            </a:pPr>
            <a:endParaRPr lang="en-US" sz="3670" spc="-73">
              <a:solidFill>
                <a:srgbClr val="000000"/>
              </a:solidFill>
              <a:latin typeface="Glacial Indifference"/>
            </a:endParaRPr>
          </a:p>
          <a:p>
            <a:pPr marL="792490" lvl="1" indent="-396245" algn="just">
              <a:lnSpc>
                <a:spcPts val="4111"/>
              </a:lnSpc>
              <a:buFont typeface="Arial"/>
              <a:buChar char="•"/>
            </a:pPr>
            <a:r>
              <a:rPr lang="en-US" sz="3670" spc="-73">
                <a:solidFill>
                  <a:srgbClr val="000000"/>
                </a:solidFill>
                <a:latin typeface="Glacial Indifference"/>
              </a:rPr>
              <a:t>Mercado financeiro</a:t>
            </a:r>
          </a:p>
          <a:p>
            <a:pPr algn="just">
              <a:lnSpc>
                <a:spcPts val="4111"/>
              </a:lnSpc>
            </a:pPr>
            <a:endParaRPr lang="en-US" sz="3670" spc="-73">
              <a:solidFill>
                <a:srgbClr val="000000"/>
              </a:solidFill>
              <a:latin typeface="Glacial Indifference"/>
            </a:endParaRPr>
          </a:p>
          <a:p>
            <a:pPr algn="just">
              <a:lnSpc>
                <a:spcPts val="4111"/>
              </a:lnSpc>
            </a:pPr>
            <a:endParaRPr lang="en-US" sz="3670" spc="-73">
              <a:solidFill>
                <a:srgbClr val="000000"/>
              </a:solidFill>
              <a:latin typeface="Glacial Indifference"/>
            </a:endParaRPr>
          </a:p>
          <a:p>
            <a:pPr algn="just">
              <a:lnSpc>
                <a:spcPts val="4447"/>
              </a:lnSpc>
            </a:pPr>
            <a:r>
              <a:rPr lang="en-US" sz="3970" spc="-79">
                <a:solidFill>
                  <a:srgbClr val="7C1DB5"/>
                </a:solidFill>
                <a:latin typeface="Glacial Indifference Bold"/>
              </a:rPr>
              <a:t>Por que o monitoramento do hardware é essencial?</a:t>
            </a:r>
          </a:p>
          <a:p>
            <a:pPr algn="just">
              <a:lnSpc>
                <a:spcPts val="4111"/>
              </a:lnSpc>
            </a:pPr>
            <a:endParaRPr lang="en-US" sz="3970" spc="-79">
              <a:solidFill>
                <a:srgbClr val="7C1DB5"/>
              </a:solidFill>
              <a:latin typeface="Glacial Indifference Bold"/>
            </a:endParaRPr>
          </a:p>
          <a:p>
            <a:pPr marL="792490" lvl="1" indent="-396245" algn="just">
              <a:lnSpc>
                <a:spcPts val="4111"/>
              </a:lnSpc>
              <a:buFont typeface="Arial"/>
              <a:buChar char="•"/>
            </a:pPr>
            <a:r>
              <a:rPr lang="en-US" sz="3670" spc="-73">
                <a:solidFill>
                  <a:srgbClr val="000000"/>
                </a:solidFill>
                <a:latin typeface="Glacial Indifference"/>
              </a:rPr>
              <a:t>Igualdade de condições</a:t>
            </a:r>
          </a:p>
          <a:p>
            <a:pPr algn="just">
              <a:lnSpc>
                <a:spcPts val="4111"/>
              </a:lnSpc>
            </a:pPr>
            <a:endParaRPr lang="en-US" sz="3670" spc="-73">
              <a:solidFill>
                <a:srgbClr val="000000"/>
              </a:solidFill>
              <a:latin typeface="Glacial Indifference"/>
            </a:endParaRPr>
          </a:p>
          <a:p>
            <a:pPr marL="792490" lvl="1" indent="-396245" algn="just">
              <a:lnSpc>
                <a:spcPts val="4111"/>
              </a:lnSpc>
              <a:buFont typeface="Arial"/>
              <a:buChar char="•"/>
            </a:pPr>
            <a:r>
              <a:rPr lang="en-US" sz="3670" spc="-73">
                <a:solidFill>
                  <a:srgbClr val="000000"/>
                </a:solidFill>
                <a:latin typeface="Glacial Indifference"/>
              </a:rPr>
              <a:t>Integridade do jogo</a:t>
            </a:r>
          </a:p>
          <a:p>
            <a:pPr algn="just">
              <a:lnSpc>
                <a:spcPts val="4111"/>
              </a:lnSpc>
            </a:pPr>
            <a:endParaRPr lang="en-US" sz="3670" spc="-73">
              <a:solidFill>
                <a:srgbClr val="000000"/>
              </a:solidFill>
              <a:latin typeface="Glacial Indifference"/>
            </a:endParaRPr>
          </a:p>
          <a:p>
            <a:pPr marL="792490" lvl="1" indent="-396245" algn="just">
              <a:lnSpc>
                <a:spcPts val="4111"/>
              </a:lnSpc>
              <a:buFont typeface="Arial"/>
              <a:buChar char="•"/>
            </a:pPr>
            <a:r>
              <a:rPr lang="en-US" sz="3670" spc="-73">
                <a:solidFill>
                  <a:srgbClr val="000000"/>
                </a:solidFill>
                <a:latin typeface="Glacial Indifference"/>
              </a:rPr>
              <a:t>Padronização</a:t>
            </a:r>
          </a:p>
          <a:p>
            <a:pPr algn="just">
              <a:lnSpc>
                <a:spcPts val="4111"/>
              </a:lnSpc>
            </a:pPr>
            <a:endParaRPr lang="en-US" sz="3670" spc="-73">
              <a:solidFill>
                <a:srgbClr val="000000"/>
              </a:solidFill>
              <a:latin typeface="Glacial Indifference"/>
            </a:endParaRPr>
          </a:p>
          <a:p>
            <a:pPr marL="792490" lvl="1" indent="-396245" algn="just">
              <a:lnSpc>
                <a:spcPts val="4111"/>
              </a:lnSpc>
              <a:buFont typeface="Arial"/>
              <a:buChar char="•"/>
            </a:pPr>
            <a:r>
              <a:rPr lang="en-US" sz="3670" spc="-73">
                <a:solidFill>
                  <a:srgbClr val="000000"/>
                </a:solidFill>
                <a:latin typeface="Glacial Indifference"/>
              </a:rPr>
              <a:t>Evitar problemas técnicos</a:t>
            </a:r>
          </a:p>
          <a:p>
            <a:pPr algn="just">
              <a:lnSpc>
                <a:spcPts val="3103"/>
              </a:lnSpc>
            </a:pPr>
            <a:endParaRPr lang="en-US" sz="3670" spc="-73">
              <a:solidFill>
                <a:srgbClr val="000000"/>
              </a:solidFill>
              <a:latin typeface="Glacial Indifferenc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94953" t="-13756" r="-161" b="-201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0" y="622241"/>
            <a:ext cx="18288000" cy="66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36"/>
              </a:lnSpc>
            </a:pPr>
            <a:r>
              <a:rPr lang="en-US" sz="6300" spc="-333" dirty="0">
                <a:solidFill>
                  <a:srgbClr val="FFFFFF"/>
                </a:solidFill>
                <a:latin typeface="League Spartan"/>
              </a:rPr>
              <a:t>SOLUÇÃO DE NEGÓCIO</a:t>
            </a:r>
          </a:p>
        </p:txBody>
      </p:sp>
      <p:sp>
        <p:nvSpPr>
          <p:cNvPr id="4" name="Freeform 4"/>
          <p:cNvSpPr/>
          <p:nvPr/>
        </p:nvSpPr>
        <p:spPr>
          <a:xfrm>
            <a:off x="181167" y="281368"/>
            <a:ext cx="1695066" cy="1494664"/>
          </a:xfrm>
          <a:custGeom>
            <a:avLst/>
            <a:gdLst/>
            <a:ahLst/>
            <a:cxnLst/>
            <a:rect l="l" t="t" r="r" b="b"/>
            <a:pathLst>
              <a:path w="1695066" h="1494664">
                <a:moveTo>
                  <a:pt x="0" y="0"/>
                </a:moveTo>
                <a:lnTo>
                  <a:pt x="1695066" y="0"/>
                </a:lnTo>
                <a:lnTo>
                  <a:pt x="1695066" y="1494664"/>
                </a:lnTo>
                <a:lnTo>
                  <a:pt x="0" y="1494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2436513" y="1292039"/>
            <a:ext cx="13414975" cy="8685955"/>
          </a:xfrm>
          <a:custGeom>
            <a:avLst/>
            <a:gdLst/>
            <a:ahLst/>
            <a:cxnLst/>
            <a:rect l="l" t="t" r="r" b="b"/>
            <a:pathLst>
              <a:path w="13414975" h="8685955">
                <a:moveTo>
                  <a:pt x="0" y="0"/>
                </a:moveTo>
                <a:lnTo>
                  <a:pt x="13414974" y="0"/>
                </a:lnTo>
                <a:lnTo>
                  <a:pt x="13414974" y="8685955"/>
                </a:lnTo>
                <a:lnTo>
                  <a:pt x="0" y="8685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99" b="-134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408597" y="512235"/>
            <a:ext cx="8951719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784"/>
              </a:lnSpc>
              <a:spcBef>
                <a:spcPct val="0"/>
              </a:spcBef>
            </a:pPr>
            <a:r>
              <a:rPr lang="en-US" sz="6499" spc="-513" dirty="0">
                <a:solidFill>
                  <a:srgbClr val="7C1DB5"/>
                </a:solidFill>
                <a:latin typeface="League Spartan"/>
              </a:rPr>
              <a:t>Proto Personas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8597" y="1304417"/>
            <a:ext cx="5362722" cy="797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04"/>
              </a:lnSpc>
            </a:pPr>
            <a:r>
              <a:rPr lang="en-US" sz="4570" spc="-191" dirty="0">
                <a:solidFill>
                  <a:srgbClr val="7C1DB5"/>
                </a:solidFill>
                <a:latin typeface="Glacial Indifference Bold"/>
              </a:rPr>
              <a:t>Técnico de </a:t>
            </a:r>
            <a:r>
              <a:rPr lang="en-US" sz="4570" spc="-191" dirty="0" err="1">
                <a:solidFill>
                  <a:srgbClr val="7C1DB5"/>
                </a:solidFill>
                <a:latin typeface="Glacial Indifference Bold"/>
              </a:rPr>
              <a:t>operação</a:t>
            </a:r>
            <a:endParaRPr lang="en-US" sz="4570" spc="-191" dirty="0">
              <a:solidFill>
                <a:srgbClr val="7C1DB5"/>
              </a:solidFill>
              <a:latin typeface="Glacial Indifference Bold"/>
            </a:endParaRPr>
          </a:p>
          <a:p>
            <a:pPr>
              <a:lnSpc>
                <a:spcPts val="3551"/>
              </a:lnSpc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Garante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a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configuração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e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manutenção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otimizadas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dos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sistemas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,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assegurando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a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estabilidade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e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desempenho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dos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computadores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durante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as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competições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.</a:t>
            </a:r>
          </a:p>
          <a:p>
            <a:pPr>
              <a:lnSpc>
                <a:spcPts val="3663"/>
              </a:lnSpc>
            </a:pPr>
            <a:endParaRPr lang="en-US" sz="3170" spc="-133" dirty="0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5380"/>
              </a:lnSpc>
            </a:pPr>
            <a:r>
              <a:rPr lang="en-US" sz="3870" spc="-162" dirty="0" err="1">
                <a:solidFill>
                  <a:srgbClr val="FF3131"/>
                </a:solidFill>
                <a:latin typeface="Glacial Indifference Bold"/>
              </a:rPr>
              <a:t>Dores</a:t>
            </a:r>
            <a:r>
              <a:rPr lang="en-US" sz="3870" spc="-162" dirty="0">
                <a:solidFill>
                  <a:srgbClr val="FF3131"/>
                </a:solidFill>
                <a:latin typeface="Glacial Indifference Bold"/>
              </a:rPr>
              <a:t> e </a:t>
            </a:r>
            <a:r>
              <a:rPr lang="en-US" sz="3870" spc="-162" dirty="0" err="1">
                <a:solidFill>
                  <a:srgbClr val="FF3131"/>
                </a:solidFill>
                <a:latin typeface="Glacial Indifference Bold"/>
              </a:rPr>
              <a:t>necessidades</a:t>
            </a:r>
            <a:endParaRPr lang="en-US" sz="3870" spc="-162" dirty="0">
              <a:solidFill>
                <a:srgbClr val="FF3131"/>
              </a:solidFill>
              <a:latin typeface="Glacial Indifference Bold"/>
            </a:endParaRP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Falta de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prevenção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proativa</a:t>
            </a:r>
            <a:endParaRPr lang="en-US" sz="3170" spc="-133" dirty="0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3551"/>
              </a:lnSpc>
            </a:pPr>
            <a:endParaRPr lang="en-US" sz="3170" spc="-133" dirty="0">
              <a:solidFill>
                <a:srgbClr val="000000"/>
              </a:solidFill>
              <a:latin typeface="Glacial Indifference"/>
            </a:endParaRP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Descentralização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de monitoramento de hardware</a:t>
            </a:r>
          </a:p>
          <a:p>
            <a:pPr>
              <a:lnSpc>
                <a:spcPts val="3551"/>
              </a:lnSpc>
            </a:pPr>
            <a:endParaRPr lang="en-US" sz="3170" spc="-133" dirty="0">
              <a:solidFill>
                <a:srgbClr val="000000"/>
              </a:solidFill>
              <a:latin typeface="Glacial Indifference"/>
            </a:endParaRP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Ineficiência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em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diagnósticos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individuais</a:t>
            </a:r>
            <a:endParaRPr lang="en-US" sz="3170" spc="-133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762053" y="1304417"/>
            <a:ext cx="5002196" cy="8866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04"/>
              </a:lnSpc>
            </a:pPr>
            <a:r>
              <a:rPr lang="en-US" sz="4570" spc="-191">
                <a:solidFill>
                  <a:srgbClr val="7C1DB5"/>
                </a:solidFill>
                <a:latin typeface="Glacial Indifference Bold"/>
              </a:rPr>
              <a:t>Gerente de negócio </a:t>
            </a:r>
          </a:p>
          <a:p>
            <a:pPr>
              <a:lnSpc>
                <a:spcPts val="3551"/>
              </a:lnSpc>
            </a:pPr>
            <a:r>
              <a:rPr lang="en-US" sz="3170" spc="-133">
                <a:solidFill>
                  <a:srgbClr val="000000"/>
                </a:solidFill>
                <a:latin typeface="Glacial Indifference"/>
              </a:rPr>
              <a:t>Lidera estratégias inovadoras para atrair patrocínios e parcerias,  enquanto promove a competitividade e o crescimento do cenário de esports.</a:t>
            </a:r>
          </a:p>
          <a:p>
            <a:pPr>
              <a:lnSpc>
                <a:spcPts val="3663"/>
              </a:lnSpc>
            </a:pPr>
            <a:endParaRPr lang="en-US" sz="3170" spc="-133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5380"/>
              </a:lnSpc>
            </a:pPr>
            <a:r>
              <a:rPr lang="en-US" sz="3870" spc="-162">
                <a:solidFill>
                  <a:srgbClr val="FF3131"/>
                </a:solidFill>
                <a:latin typeface="Glacial Indifference Bold"/>
              </a:rPr>
              <a:t>Dores e necessidades</a:t>
            </a: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>
                <a:solidFill>
                  <a:srgbClr val="000000"/>
                </a:solidFill>
                <a:latin typeface="Glacial Indifference"/>
              </a:rPr>
              <a:t>Quer se destacar diante dos concorrentes</a:t>
            </a:r>
          </a:p>
          <a:p>
            <a:pPr>
              <a:lnSpc>
                <a:spcPts val="3551"/>
              </a:lnSpc>
            </a:pPr>
            <a:endParaRPr lang="en-US" sz="3170" spc="-133">
              <a:solidFill>
                <a:srgbClr val="000000"/>
              </a:solidFill>
              <a:latin typeface="Glacial Indifference"/>
            </a:endParaRP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>
                <a:solidFill>
                  <a:srgbClr val="000000"/>
                </a:solidFill>
                <a:latin typeface="Glacial Indifference"/>
              </a:rPr>
              <a:t>Não pode colocar sua reputação em risco</a:t>
            </a:r>
          </a:p>
          <a:p>
            <a:pPr>
              <a:lnSpc>
                <a:spcPts val="3551"/>
              </a:lnSpc>
            </a:pPr>
            <a:endParaRPr lang="en-US" sz="3170" spc="-133">
              <a:solidFill>
                <a:srgbClr val="000000"/>
              </a:solidFill>
              <a:latin typeface="Glacial Indifference"/>
            </a:endParaRP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>
                <a:solidFill>
                  <a:srgbClr val="000000"/>
                </a:solidFill>
                <a:latin typeface="Glacial Indifference"/>
              </a:rPr>
              <a:t>Necessidade de inovação para atrair novos patrocinadores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54983" y="1304417"/>
            <a:ext cx="5340736" cy="8866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04"/>
              </a:lnSpc>
            </a:pPr>
            <a:r>
              <a:rPr lang="en-US" sz="4570" spc="-191">
                <a:solidFill>
                  <a:srgbClr val="7C1DB5"/>
                </a:solidFill>
                <a:latin typeface="Glacial Indifference Bold"/>
              </a:rPr>
              <a:t>Jogador profissional</a:t>
            </a:r>
          </a:p>
          <a:p>
            <a:pPr>
              <a:lnSpc>
                <a:spcPts val="3551"/>
              </a:lnSpc>
            </a:pPr>
            <a:r>
              <a:rPr lang="en-US" sz="3170" spc="-133">
                <a:solidFill>
                  <a:srgbClr val="000000"/>
                </a:solidFill>
                <a:latin typeface="Glacial Indifference"/>
              </a:rPr>
              <a:t>Representa equipes e demonstra habilidades excepcionais em jogos eletrônicos, contribuindo para a popularidade e competitividade do cenário de esports.</a:t>
            </a:r>
          </a:p>
          <a:p>
            <a:pPr>
              <a:lnSpc>
                <a:spcPts val="3663"/>
              </a:lnSpc>
            </a:pPr>
            <a:endParaRPr lang="en-US" sz="3170" spc="-133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5380"/>
              </a:lnSpc>
            </a:pPr>
            <a:r>
              <a:rPr lang="en-US" sz="3870" spc="-162">
                <a:solidFill>
                  <a:srgbClr val="FF3131"/>
                </a:solidFill>
                <a:latin typeface="Glacial Indifference Bold"/>
              </a:rPr>
              <a:t>Dores e necessidades</a:t>
            </a: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>
                <a:solidFill>
                  <a:srgbClr val="000000"/>
                </a:solidFill>
                <a:latin typeface="Glacial Indifference"/>
              </a:rPr>
              <a:t>Quer ter confiança nas máquinas </a:t>
            </a:r>
          </a:p>
          <a:p>
            <a:pPr>
              <a:lnSpc>
                <a:spcPts val="3551"/>
              </a:lnSpc>
            </a:pPr>
            <a:endParaRPr lang="en-US" sz="3170" spc="-133">
              <a:solidFill>
                <a:srgbClr val="000000"/>
              </a:solidFill>
              <a:latin typeface="Glacial Indifference"/>
            </a:endParaRP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>
                <a:solidFill>
                  <a:srgbClr val="000000"/>
                </a:solidFill>
                <a:latin typeface="Glacial Indifference"/>
              </a:rPr>
              <a:t>Prefere utilizar os próprios periféricos</a:t>
            </a:r>
          </a:p>
          <a:p>
            <a:pPr>
              <a:lnSpc>
                <a:spcPts val="3551"/>
              </a:lnSpc>
            </a:pPr>
            <a:endParaRPr lang="en-US" sz="3170" spc="-133">
              <a:solidFill>
                <a:srgbClr val="000000"/>
              </a:solidFill>
              <a:latin typeface="Glacial Indifference"/>
            </a:endParaRP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>
                <a:solidFill>
                  <a:srgbClr val="000000"/>
                </a:solidFill>
                <a:latin typeface="Glacial Indifference"/>
              </a:rPr>
              <a:t>Evitar penalidades por disparidade de desempenho nas máquinas adversárias</a:t>
            </a:r>
          </a:p>
        </p:txBody>
      </p:sp>
      <p:sp>
        <p:nvSpPr>
          <p:cNvPr id="7" name="AutoShape 7"/>
          <p:cNvSpPr/>
          <p:nvPr/>
        </p:nvSpPr>
        <p:spPr>
          <a:xfrm flipH="1" flipV="1">
            <a:off x="6196336" y="1936262"/>
            <a:ext cx="0" cy="7725984"/>
          </a:xfrm>
          <a:prstGeom prst="line">
            <a:avLst/>
          </a:prstGeom>
          <a:ln w="38100" cap="flat">
            <a:solidFill>
              <a:srgbClr val="7C1DB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8" name="AutoShape 8"/>
          <p:cNvSpPr/>
          <p:nvPr/>
        </p:nvSpPr>
        <p:spPr>
          <a:xfrm flipH="1" flipV="1">
            <a:off x="12165228" y="1936262"/>
            <a:ext cx="0" cy="7725984"/>
          </a:xfrm>
          <a:prstGeom prst="line">
            <a:avLst/>
          </a:prstGeom>
          <a:ln w="38100" cap="flat">
            <a:solidFill>
              <a:srgbClr val="7C1DB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99" b="-134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2806798" y="2790008"/>
            <a:ext cx="1643705" cy="1837961"/>
          </a:xfrm>
          <a:custGeom>
            <a:avLst/>
            <a:gdLst/>
            <a:ahLst/>
            <a:cxnLst/>
            <a:rect l="l" t="t" r="r" b="b"/>
            <a:pathLst>
              <a:path w="1643705" h="1837961">
                <a:moveTo>
                  <a:pt x="0" y="0"/>
                </a:moveTo>
                <a:lnTo>
                  <a:pt x="1643705" y="0"/>
                </a:lnTo>
                <a:lnTo>
                  <a:pt x="1643705" y="1837960"/>
                </a:lnTo>
                <a:lnTo>
                  <a:pt x="0" y="183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733290" y="2653687"/>
            <a:ext cx="1974281" cy="1974281"/>
          </a:xfrm>
          <a:custGeom>
            <a:avLst/>
            <a:gdLst/>
            <a:ahLst/>
            <a:cxnLst/>
            <a:rect l="l" t="t" r="r" b="b"/>
            <a:pathLst>
              <a:path w="1974281" h="1974281">
                <a:moveTo>
                  <a:pt x="0" y="0"/>
                </a:moveTo>
                <a:lnTo>
                  <a:pt x="1974281" y="0"/>
                </a:lnTo>
                <a:lnTo>
                  <a:pt x="1974281" y="1974281"/>
                </a:lnTo>
                <a:lnTo>
                  <a:pt x="0" y="1974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028700" y="1041794"/>
            <a:ext cx="12691731" cy="771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7"/>
              </a:lnSpc>
              <a:spcBef>
                <a:spcPct val="0"/>
              </a:spcBef>
            </a:pPr>
            <a:r>
              <a:rPr lang="en-US" sz="6300" spc="-497" dirty="0">
                <a:solidFill>
                  <a:srgbClr val="7C1DB5"/>
                </a:solidFill>
                <a:latin typeface="League Spartan"/>
              </a:rPr>
              <a:t>Ferramentas </a:t>
            </a:r>
            <a:r>
              <a:rPr lang="en-US" sz="6300" spc="-497" dirty="0" err="1">
                <a:solidFill>
                  <a:srgbClr val="7C1DB5"/>
                </a:solidFill>
                <a:latin typeface="League Spartan"/>
              </a:rPr>
              <a:t>utilizadas</a:t>
            </a:r>
            <a:endParaRPr lang="en-US" sz="6300" spc="-497" dirty="0">
              <a:solidFill>
                <a:srgbClr val="7C1DB5"/>
              </a:solidFill>
              <a:latin typeface="League Sparta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27553" y="4573789"/>
            <a:ext cx="5002196" cy="574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4"/>
              </a:lnSpc>
            </a:pPr>
            <a:r>
              <a:rPr lang="en-US" sz="4570" spc="-191">
                <a:solidFill>
                  <a:srgbClr val="000000"/>
                </a:solidFill>
                <a:latin typeface="Glacial Indifference Bold"/>
              </a:rPr>
              <a:t>Planner</a:t>
            </a:r>
          </a:p>
          <a:p>
            <a:pPr algn="ctr">
              <a:lnSpc>
                <a:spcPts val="3663"/>
              </a:lnSpc>
            </a:pPr>
            <a:r>
              <a:rPr lang="en-US" sz="3270" spc="-137">
                <a:solidFill>
                  <a:srgbClr val="000000"/>
                </a:solidFill>
                <a:latin typeface="Glacial Indifference"/>
              </a:rPr>
              <a:t>Serviu para nos ajudar a organizar tarefas, atribuir responsabilidades e acompanhar o progresso do nosso projeto por meio de uma interface visual intuitiva. Facilitou a colaboração e o gerenciamento eficiente de tarefas em equipe.</a:t>
            </a:r>
          </a:p>
          <a:p>
            <a:pPr>
              <a:lnSpc>
                <a:spcPts val="5380"/>
              </a:lnSpc>
            </a:pPr>
            <a:endParaRPr lang="en-US" sz="3270" spc="-137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219333" y="4573789"/>
            <a:ext cx="5002196" cy="4832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4"/>
              </a:lnSpc>
            </a:pPr>
            <a:r>
              <a:rPr lang="en-US" sz="4570" spc="-191">
                <a:solidFill>
                  <a:srgbClr val="000000"/>
                </a:solidFill>
                <a:latin typeface="Glacial Indifference Bold"/>
              </a:rPr>
              <a:t>GitHub</a:t>
            </a:r>
          </a:p>
          <a:p>
            <a:pPr algn="ctr">
              <a:lnSpc>
                <a:spcPts val="3663"/>
              </a:lnSpc>
            </a:pPr>
            <a:r>
              <a:rPr lang="en-US" sz="3270" spc="-137">
                <a:solidFill>
                  <a:srgbClr val="000000"/>
                </a:solidFill>
                <a:latin typeface="Glacial Indifference"/>
              </a:rPr>
              <a:t>Uma plataforma de hospedagem e colaboração para controle de versão de código-fonte, facilitando o nosso trabalho em equipe e o rastreamento de alterações no projetos. </a:t>
            </a:r>
          </a:p>
          <a:p>
            <a:pPr>
              <a:lnSpc>
                <a:spcPts val="5380"/>
              </a:lnSpc>
            </a:pPr>
            <a:endParaRPr lang="en-US" sz="3270" spc="-137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779945" y="401535"/>
            <a:ext cx="1975144" cy="1871449"/>
          </a:xfrm>
          <a:custGeom>
            <a:avLst/>
            <a:gdLst/>
            <a:ahLst/>
            <a:cxnLst/>
            <a:rect l="l" t="t" r="r" b="b"/>
            <a:pathLst>
              <a:path w="1975144" h="1871449">
                <a:moveTo>
                  <a:pt x="0" y="0"/>
                </a:moveTo>
                <a:lnTo>
                  <a:pt x="1975145" y="0"/>
                </a:lnTo>
                <a:lnTo>
                  <a:pt x="1975145" y="1871449"/>
                </a:lnTo>
                <a:lnTo>
                  <a:pt x="0" y="1871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7" grpId="0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99" b="-134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2786074"/>
            <a:ext cx="16027400" cy="723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0437" lvl="1" indent="-450219">
              <a:lnSpc>
                <a:spcPts val="10426"/>
              </a:lnSpc>
              <a:buFont typeface="Arial"/>
              <a:buChar char="•"/>
            </a:pP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Gap Analysis (</a:t>
            </a: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metodologia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gestão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empresarial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)</a:t>
            </a:r>
          </a:p>
          <a:p>
            <a:pPr marL="900437" lvl="1" indent="-450219">
              <a:lnSpc>
                <a:spcPts val="10426"/>
              </a:lnSpc>
              <a:buFont typeface="Arial"/>
              <a:buChar char="•"/>
            </a:pP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BPMN (</a:t>
            </a: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metodologia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modelagem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processos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negócios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)</a:t>
            </a:r>
          </a:p>
          <a:p>
            <a:pPr marL="900437" lvl="1" indent="-450219">
              <a:lnSpc>
                <a:spcPts val="10426"/>
              </a:lnSpc>
              <a:buFont typeface="Arial"/>
              <a:buChar char="•"/>
            </a:pP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Ágil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 (</a:t>
            </a: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metodologia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gestão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projeto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)</a:t>
            </a:r>
          </a:p>
          <a:p>
            <a:pPr marL="900437" lvl="1" indent="-450219">
              <a:lnSpc>
                <a:spcPts val="10426"/>
              </a:lnSpc>
              <a:buFont typeface="Arial"/>
              <a:buChar char="•"/>
            </a:pP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Diagrama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 de Ishikawa (</a:t>
            </a: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metodologia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 MASP)</a:t>
            </a:r>
          </a:p>
          <a:p>
            <a:pPr marL="900437" lvl="1" indent="-450219">
              <a:lnSpc>
                <a:spcPts val="10426"/>
              </a:lnSpc>
              <a:buFont typeface="Arial"/>
              <a:buChar char="•"/>
            </a:pP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Design Sprint (</a:t>
            </a: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metodologia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 de design e </a:t>
            </a: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inovação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)</a:t>
            </a:r>
          </a:p>
          <a:p>
            <a:pPr marL="0" lvl="1" indent="0" algn="l">
              <a:lnSpc>
                <a:spcPts val="3041"/>
              </a:lnSpc>
              <a:spcBef>
                <a:spcPct val="0"/>
              </a:spcBef>
            </a:pPr>
            <a:endParaRPr lang="en-US" sz="4170" spc="-175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5529217" y="812628"/>
            <a:ext cx="1730083" cy="1730083"/>
          </a:xfrm>
          <a:custGeom>
            <a:avLst/>
            <a:gdLst/>
            <a:ahLst/>
            <a:cxnLst/>
            <a:rect l="l" t="t" r="r" b="b"/>
            <a:pathLst>
              <a:path w="1730083" h="1730083">
                <a:moveTo>
                  <a:pt x="0" y="0"/>
                </a:moveTo>
                <a:lnTo>
                  <a:pt x="1730083" y="0"/>
                </a:lnTo>
                <a:lnTo>
                  <a:pt x="1730083" y="1730083"/>
                </a:lnTo>
                <a:lnTo>
                  <a:pt x="0" y="1730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028700" y="1209675"/>
            <a:ext cx="13105774" cy="771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7"/>
              </a:lnSpc>
              <a:spcBef>
                <a:spcPct val="0"/>
              </a:spcBef>
            </a:pPr>
            <a:r>
              <a:rPr lang="en-US" sz="6300" spc="-497" dirty="0" err="1">
                <a:solidFill>
                  <a:srgbClr val="7C1DB5"/>
                </a:solidFill>
                <a:latin typeface="League Spartan"/>
              </a:rPr>
              <a:t>Metodologias</a:t>
            </a:r>
            <a:r>
              <a:rPr lang="en-US" sz="6300" spc="-497" dirty="0">
                <a:solidFill>
                  <a:srgbClr val="7C1DB5"/>
                </a:solidFill>
                <a:latin typeface="League Spartan"/>
              </a:rPr>
              <a:t> </a:t>
            </a:r>
            <a:r>
              <a:rPr lang="en-US" sz="6300" spc="-497" dirty="0" err="1">
                <a:solidFill>
                  <a:srgbClr val="7C1DB5"/>
                </a:solidFill>
                <a:latin typeface="League Spartan"/>
              </a:rPr>
              <a:t>utilizadas</a:t>
            </a:r>
            <a:endParaRPr lang="en-US" sz="6300" spc="-497" dirty="0">
              <a:solidFill>
                <a:srgbClr val="7C1DB5"/>
              </a:solidFill>
              <a:latin typeface="League Spart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99" b="-134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817193" y="-594387"/>
            <a:ext cx="20689797" cy="11475774"/>
          </a:xfrm>
          <a:custGeom>
            <a:avLst/>
            <a:gdLst/>
            <a:ahLst/>
            <a:cxnLst/>
            <a:rect l="l" t="t" r="r" b="b"/>
            <a:pathLst>
              <a:path w="20689797" h="11475774">
                <a:moveTo>
                  <a:pt x="0" y="0"/>
                </a:moveTo>
                <a:lnTo>
                  <a:pt x="20689797" y="0"/>
                </a:lnTo>
                <a:lnTo>
                  <a:pt x="20689797" y="11475774"/>
                </a:lnTo>
                <a:lnTo>
                  <a:pt x="0" y="11475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06" b="-70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336491" y="588744"/>
            <a:ext cx="3462256" cy="676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6"/>
              </a:lnSpc>
            </a:pPr>
            <a:r>
              <a:rPr lang="en-US" sz="5400" spc="-426" dirty="0" err="1">
                <a:solidFill>
                  <a:srgbClr val="7C1DB5"/>
                </a:solidFill>
                <a:latin typeface="League Spartan"/>
              </a:rPr>
              <a:t>Diagrama</a:t>
            </a:r>
            <a:endParaRPr lang="en-US" sz="5400" spc="-426" dirty="0">
              <a:solidFill>
                <a:srgbClr val="7C1DB5"/>
              </a:solidFill>
              <a:latin typeface="League Spartan"/>
            </a:endParaRPr>
          </a:p>
          <a:p>
            <a:pPr algn="ctr">
              <a:lnSpc>
                <a:spcPts val="4806"/>
              </a:lnSpc>
            </a:pPr>
            <a:endParaRPr lang="en-US" sz="5400" spc="-426" dirty="0">
              <a:solidFill>
                <a:srgbClr val="7C1DB5"/>
              </a:solidFill>
              <a:latin typeface="League Spartan"/>
            </a:endParaRPr>
          </a:p>
          <a:p>
            <a:pPr algn="ctr">
              <a:lnSpc>
                <a:spcPts val="4806"/>
              </a:lnSpc>
            </a:pPr>
            <a:r>
              <a:rPr lang="en-US" sz="5400" spc="-426" dirty="0">
                <a:solidFill>
                  <a:srgbClr val="7C1DB5"/>
                </a:solidFill>
                <a:latin typeface="League Spartan"/>
              </a:rPr>
              <a:t> da </a:t>
            </a:r>
          </a:p>
          <a:p>
            <a:pPr algn="ctr">
              <a:lnSpc>
                <a:spcPts val="4806"/>
              </a:lnSpc>
            </a:pPr>
            <a:endParaRPr lang="en-US" sz="5400" spc="-426" dirty="0">
              <a:solidFill>
                <a:srgbClr val="7C1DB5"/>
              </a:solidFill>
              <a:latin typeface="League Spartan"/>
            </a:endParaRPr>
          </a:p>
          <a:p>
            <a:pPr algn="ctr">
              <a:lnSpc>
                <a:spcPts val="4806"/>
              </a:lnSpc>
            </a:pPr>
            <a:r>
              <a:rPr lang="en-US" sz="5400" spc="-426" dirty="0" err="1">
                <a:solidFill>
                  <a:srgbClr val="7C1DB5"/>
                </a:solidFill>
                <a:latin typeface="League Spartan"/>
              </a:rPr>
              <a:t>Solução</a:t>
            </a:r>
            <a:endParaRPr lang="en-US" sz="5400" spc="-426" dirty="0">
              <a:solidFill>
                <a:srgbClr val="7C1DB5"/>
              </a:solidFill>
              <a:latin typeface="League Spartan"/>
            </a:endParaRPr>
          </a:p>
          <a:p>
            <a:pPr algn="ctr">
              <a:lnSpc>
                <a:spcPts val="4806"/>
              </a:lnSpc>
            </a:pPr>
            <a:endParaRPr lang="en-US" sz="5400" spc="-426" dirty="0">
              <a:solidFill>
                <a:srgbClr val="7C1DB5"/>
              </a:solidFill>
              <a:latin typeface="League Spartan"/>
            </a:endParaRPr>
          </a:p>
          <a:p>
            <a:pPr algn="ctr">
              <a:lnSpc>
                <a:spcPts val="4806"/>
              </a:lnSpc>
            </a:pPr>
            <a:r>
              <a:rPr lang="en-US" sz="5400" spc="-426" dirty="0">
                <a:solidFill>
                  <a:srgbClr val="7C1DB5"/>
                </a:solidFill>
                <a:latin typeface="League Spartan"/>
              </a:rPr>
              <a:t> |</a:t>
            </a:r>
          </a:p>
          <a:p>
            <a:pPr algn="ctr">
              <a:lnSpc>
                <a:spcPts val="4806"/>
              </a:lnSpc>
            </a:pPr>
            <a:endParaRPr lang="en-US" sz="5400" spc="-426" dirty="0">
              <a:solidFill>
                <a:srgbClr val="7C1DB5"/>
              </a:solidFill>
              <a:latin typeface="League Spartan"/>
            </a:endParaRPr>
          </a:p>
          <a:p>
            <a:pPr algn="ctr">
              <a:lnSpc>
                <a:spcPts val="4806"/>
              </a:lnSpc>
            </a:pPr>
            <a:r>
              <a:rPr lang="en-US" sz="5400" spc="-426" dirty="0" err="1">
                <a:solidFill>
                  <a:srgbClr val="7C1DB5"/>
                </a:solidFill>
                <a:latin typeface="League Spartan"/>
              </a:rPr>
              <a:t>Visão</a:t>
            </a:r>
            <a:endParaRPr lang="en-US" sz="5400" spc="-426" dirty="0">
              <a:solidFill>
                <a:srgbClr val="7C1DB5"/>
              </a:solidFill>
              <a:latin typeface="League Spartan"/>
            </a:endParaRPr>
          </a:p>
          <a:p>
            <a:pPr algn="ctr">
              <a:lnSpc>
                <a:spcPts val="4806"/>
              </a:lnSpc>
            </a:pPr>
            <a:endParaRPr lang="en-US" sz="5400" spc="-426" dirty="0">
              <a:solidFill>
                <a:srgbClr val="7C1DB5"/>
              </a:solidFill>
              <a:latin typeface="League Spartan"/>
            </a:endParaRPr>
          </a:p>
          <a:p>
            <a:pPr marL="0" lvl="0" indent="0" algn="ctr">
              <a:lnSpc>
                <a:spcPts val="4806"/>
              </a:lnSpc>
              <a:spcBef>
                <a:spcPct val="0"/>
              </a:spcBef>
            </a:pPr>
            <a:r>
              <a:rPr lang="en-US" sz="5400" spc="-426" dirty="0">
                <a:solidFill>
                  <a:srgbClr val="7C1DB5"/>
                </a:solidFill>
                <a:latin typeface="League Spartan"/>
              </a:rPr>
              <a:t> Técnica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6393276-F3FB-C62A-4805-F25E48A78943}"/>
              </a:ext>
            </a:extLst>
          </p:cNvPr>
          <p:cNvSpPr/>
          <p:nvPr/>
        </p:nvSpPr>
        <p:spPr>
          <a:xfrm>
            <a:off x="12801600" y="45339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31807EB-BCD9-CEBF-E75C-F10EA1EAF86F}"/>
              </a:ext>
            </a:extLst>
          </p:cNvPr>
          <p:cNvSpPr/>
          <p:nvPr/>
        </p:nvSpPr>
        <p:spPr>
          <a:xfrm>
            <a:off x="10357573" y="4533900"/>
            <a:ext cx="615227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551</Words>
  <Application>Microsoft Office PowerPoint</Application>
  <PresentationFormat>Personalizar</PresentationFormat>
  <Paragraphs>125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League Spartan</vt:lpstr>
      <vt:lpstr>Glacial Indifference</vt:lpstr>
      <vt:lpstr>Glacial Indifference Bold</vt:lpstr>
      <vt:lpstr>Calibri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comercial design gráfico moderno colorido profissional</dc:title>
  <cp:lastModifiedBy>THIAGO CAMPANA BIAZON .</cp:lastModifiedBy>
  <cp:revision>3</cp:revision>
  <dcterms:created xsi:type="dcterms:W3CDTF">2006-08-16T00:00:00Z</dcterms:created>
  <dcterms:modified xsi:type="dcterms:W3CDTF">2023-12-02T22:31:01Z</dcterms:modified>
  <dc:identifier>DAF1xRjCG54</dc:identifier>
</cp:coreProperties>
</file>